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67" d="100"/>
          <a:sy n="67" d="100"/>
        </p:scale>
        <p:origin x="618" y="66"/>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9/4/2018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Tradewinds,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weatherunderground.com.</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sqlContext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featurize and fit the data into the chosen machine learning algorithm. Machine learning libraries such as Spark MLlib or SciKit-Learn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DataFrames. Alternately, if they need to train the model with a very large amount of data, the data can be stored in Azure Storage, then the Storage account can be mounted to an Azure Databricks cluster. From that point, the data can be accessed using the wasb/wasbs path and loaded into a DataFrame. Alternately, the data can be persisted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MLlib MulticlassMetrics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MT can release their model for production use by publishing in as a Predictive Web Service in the Azure ML Studio.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Use ML Studio to create a Predictive Web Service around it.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will package the scoring function of the model so that it can be invoked via a REST call that takes the weather conditions and flight information as input and returns a response with the classification.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service is hosted by Azure ML.</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featurized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DarkSky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Yes, Power BI is a good option for MT’s reporting needs, and provides a visual for displaying flight delay predictions on a 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MT 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 Hive table generated in Azure Databricks.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Model Management, you can deploy Docker-based container images with a single command to Azure Container Service managed by the ML Compute environment.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r>
              <a:rPr lang="en-US" sz="1200" b="0" kern="1200" dirty="0">
                <a:solidFill>
                  <a:schemeClr val="tx1"/>
                </a:solidFill>
                <a:effectLst/>
                <a:latin typeface="+mn-lt"/>
                <a:ea typeface="+mn-ea"/>
                <a:cs typeface="+mn-cs"/>
              </a:rPr>
              <a:t>Azure Machine Learning Model Management provides APIs that you can use to retrain your models. You can also use the APIs to update existing deployments with updated versions of the model. As part of the data science workflow, you recreate the model in your experimentation environment. Then, you register the model with Model Management,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MapR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Are there any additional services in the Azure Marketplace we could use to apply data-centric security—that is to identify data loaded that contains PII, monitor access to sensitive data and protect the data at rest (via encryption or masking)? </a:t>
            </a:r>
          </a:p>
          <a:p>
            <a:pPr marL="171450" indent="-171450">
              <a:buFont typeface="Arial" panose="020B0604020202020204" pitchFamily="34" charset="0"/>
              <a:buChar char="•"/>
            </a:pPr>
            <a:r>
              <a:rPr lang="en-US" dirty="0"/>
              <a:t>DataGuise provides the DGSecure product line that provides support for the automated detection of sensitive information at the time of data ingest by means of its DGSecure Ingest Agents (which include agents for relational databases, FTP and Apache Flume). </a:t>
            </a:r>
          </a:p>
          <a:p>
            <a:pPr marL="171450" indent="-171450">
              <a:buFont typeface="Arial" panose="020B0604020202020204" pitchFamily="34" charset="0"/>
              <a:buChar char="•"/>
            </a:pPr>
            <a:r>
              <a:rPr lang="en-US" dirty="0"/>
              <a:t>Sensitive information can also be identified after it is stored in HDFS or Blob by using a Hadoop or HDInsight cluster to run periodic map/reduce scans for sensitive data on disk. The actions taken after discovery of sensitive data can range from flagging the data sensitive (for monitoring and notification purposes), to modifying the data where the sensitive data is masked or encrypted and then updated in the data store. </a:t>
            </a:r>
          </a:p>
          <a:p>
            <a:pPr marL="171450" indent="-171450">
              <a:buFont typeface="Arial" panose="020B0604020202020204" pitchFamily="34" charset="0"/>
              <a:buChar char="•"/>
            </a:pPr>
            <a:r>
              <a:rPr lang="en-US" dirty="0"/>
              <a:t>DGMonitor provides the ability to centralize monitoring of access to sensitive data, as well as raising alerts when suspicious activity is detected.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PoC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pPr marL="171450" indent="-171450">
              <a:buFont typeface="Arial" panose="020B0604020202020204" pitchFamily="34" charset="0"/>
              <a:buChar char="•"/>
            </a:pPr>
            <a:r>
              <a:rPr lang="en-US" dirty="0"/>
              <a:t>Azure Data Lake Store provides the ability to store an unlimited number of items, each of unlimited size, having no upper limit on the total storage capacity. </a:t>
            </a:r>
          </a:p>
          <a:p>
            <a:pPr marL="628650" lvl="1" indent="-171450">
              <a:buFont typeface="Arial" panose="020B0604020202020204" pitchFamily="34" charset="0"/>
              <a:buChar char="•"/>
            </a:pPr>
            <a:r>
              <a:rPr lang="en-US" dirty="0"/>
              <a:t>In the long run, Azure Data Lake Store is where the customer should consider landing all of their data, but for the purposes of the PoC using Azure Blob Storage is the easier to implement because of its built-in support from the portal.</a:t>
            </a:r>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MapR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9/4/2018 11:43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PoC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Tradewinds,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Preferred solution architecture diagram">
            <a:extLst>
              <a:ext uri="{FF2B5EF4-FFF2-40B4-BE49-F238E27FC236}">
                <a16:creationId xmlns:a16="http://schemas.microsoft.com/office/drawing/2014/main" id="{47B69FE8-552A-458B-B380-93BC1D2D4C58}"/>
              </a:ext>
            </a:extLst>
          </p:cNvPr>
          <p:cNvPicPr>
            <a:picLocks noChangeAspect="1"/>
          </p:cNvPicPr>
          <p:nvPr/>
        </p:nvPicPr>
        <p:blipFill>
          <a:blip r:embed="rId3"/>
          <a:stretch>
            <a:fillRect/>
          </a:stretch>
        </p:blipFill>
        <p:spPr>
          <a:xfrm>
            <a:off x="1031122" y="1115144"/>
            <a:ext cx="10129756" cy="5453345"/>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dirty="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3988784"/>
          </a:xfrm>
          <a:prstGeom prst="rect">
            <a:avLst/>
          </a:prstGeom>
          <a:noFill/>
        </p:spPr>
        <p:txBody>
          <a:bodyPr wrap="square" lIns="182880" tIns="146304" rIns="182880" bIns="146304" rtlCol="0">
            <a:spAutoFit/>
          </a:bodyPr>
          <a:lstStyle/>
          <a:p>
            <a:r>
              <a:rPr lang="en-US" sz="2400" dirty="0"/>
              <a:t>In this whiteboard design session, you will work with a group to design a solution for ingesting and preparing historic flight delay and weather data, and creating, training, and deploying a machine learning model that can predict flight delays.</a:t>
            </a:r>
          </a:p>
          <a:p>
            <a:endParaRPr lang="en-US" sz="2400" dirty="0"/>
          </a:p>
          <a:p>
            <a:r>
              <a:rPr lang="en-US" sz="2400" dirty="0"/>
              <a:t>At the end of this whiteboard design session you will have learned how to include a web application that obtains weather forecasts from a 3rd party, collects flight information from end users, and sends that information to the deployed machine learning model for scoring. Part of the exercise will include providing visualizations of historic flight delays, and orchestrating the collection and batch scoring of historic and new flight delay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Python programming logo</a:t>
              </a: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dirty="0">
              <a:solidFill>
                <a:schemeClr val="tx1"/>
              </a:solidFill>
              <a:latin typeface="+mj-lt"/>
            </a:endParaRPr>
          </a:p>
        </p:txBody>
      </p:sp>
      <p:pic>
        <p:nvPicPr>
          <p:cNvPr id="4" name="Picture 3">
            <a:extLst>
              <a:ext uri="{FF2B5EF4-FFF2-40B4-BE49-F238E27FC236}">
                <a16:creationId xmlns:a16="http://schemas.microsoft.com/office/drawing/2014/main" id="{F0D16771-0FBB-4B1E-9978-652F7D70B967}"/>
              </a:ext>
            </a:extLst>
          </p:cNvPr>
          <p:cNvPicPr>
            <a:picLocks noChangeAspect="1"/>
          </p:cNvPicPr>
          <p:nvPr/>
        </p:nvPicPr>
        <p:blipFill>
          <a:blip r:embed="rId3"/>
          <a:stretch>
            <a:fillRect/>
          </a:stretch>
        </p:blipFill>
        <p:spPr>
          <a:xfrm>
            <a:off x="1062037" y="2363896"/>
            <a:ext cx="10067926" cy="40504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Spark Hive tables.</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PoC?</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Tradewinds,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(PoC)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How can we identify, monitor, and protect PII data?</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PoC?</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4952</Words>
  <Application>Microsoft Office PowerPoint</Application>
  <PresentationFormat>Widescreen</PresentationFormat>
  <Paragraphs>303</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vt:lpstr>
      <vt:lpstr>Customer needs </vt:lpstr>
      <vt:lpstr>Customer objections </vt:lpstr>
      <vt:lpstr>Customer objections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Customer objections </vt:lpstr>
      <vt:lpstr>Customer objections </vt:lpstr>
      <vt:lpstr>Customer objections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2018-09-04T18:49:41Z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